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379" autoAdjust="0"/>
  </p:normalViewPr>
  <p:slideViewPr>
    <p:cSldViewPr>
      <p:cViewPr varScale="1">
        <p:scale>
          <a:sx n="68" d="100"/>
          <a:sy n="68" d="100"/>
        </p:scale>
        <p:origin x="-6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7AC8B9A-74BE-480E-82FF-3C594C86CDD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8D98EE-9FD2-4CA1-A847-728DC72B4F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“Keith, you have got to read some Fred </a:t>
            </a:r>
            <a:r>
              <a:rPr lang="en-US" sz="4400" dirty="0" err="1" smtClean="0"/>
              <a:t>Schauer</a:t>
            </a:r>
            <a:r>
              <a:rPr lang="en-US" sz="4400" dirty="0"/>
              <a:t> </a:t>
            </a:r>
            <a:r>
              <a:rPr lang="en-US" sz="4400" dirty="0" smtClean="0"/>
              <a:t>on defeasible rules”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RONALD P. LOUI</a:t>
            </a:r>
          </a:p>
          <a:p>
            <a:r>
              <a:rPr lang="en-US" sz="1800" dirty="0" smtClean="0"/>
              <a:t>COMPUTER SCIENCE</a:t>
            </a:r>
            <a:br>
              <a:rPr lang="en-US" sz="1800" dirty="0" smtClean="0"/>
            </a:br>
            <a:r>
              <a:rPr lang="en-US" sz="1800" dirty="0" smtClean="0"/>
              <a:t>UNIVERSITY  OF  ILLINOIS  SPRINGFIELD</a:t>
            </a:r>
          </a:p>
          <a:p>
            <a:r>
              <a:rPr lang="en-US" sz="1800" dirty="0" smtClean="0"/>
              <a:t>MAY 8, 2013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96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"indefeasible" was once a powerful word because rules were normally </a:t>
            </a:r>
            <a:r>
              <a:rPr lang="en-US" dirty="0" smtClean="0"/>
              <a:t>defeasible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recent years, the situation has </a:t>
            </a:r>
            <a:r>
              <a:rPr lang="en-US" dirty="0" smtClean="0"/>
              <a:t>reversed</a:t>
            </a:r>
            <a:endParaRPr lang="en-US" dirty="0"/>
          </a:p>
          <a:p>
            <a:endParaRPr lang="en-US" dirty="0"/>
          </a:p>
          <a:p>
            <a:r>
              <a:rPr lang="en-US" dirty="0"/>
              <a:t>"defeasible" is the powerful word because we must remind ourselves </a:t>
            </a:r>
          </a:p>
          <a:p>
            <a:pPr lvl="1"/>
            <a:r>
              <a:rPr lang="en-US" dirty="0"/>
              <a:t>that we owe our highest allegiance to ethics and reason, </a:t>
            </a:r>
          </a:p>
          <a:p>
            <a:pPr lvl="1"/>
            <a:r>
              <a:rPr lang="en-US" dirty="0"/>
              <a:t>not to the rigidity of rule </a:t>
            </a:r>
            <a:r>
              <a:rPr lang="en-US" dirty="0" smtClean="0"/>
              <a:t>encodings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“Indefeasible!”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So how does the computer programmer get drawn to defeasibility?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simply an empirical fact that rules are asserted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are amended with qualifiers and </a:t>
            </a:r>
            <a:r>
              <a:rPr lang="en-US" dirty="0" err="1" smtClean="0"/>
              <a:t>undercutters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Logical form should follow natural language form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 a trump card, </a:t>
            </a:r>
            <a:endParaRPr lang="en-US" dirty="0" smtClean="0"/>
          </a:p>
          <a:p>
            <a:r>
              <a:rPr lang="en-US" dirty="0" smtClean="0"/>
              <a:t>rules </a:t>
            </a:r>
            <a:r>
              <a:rPr lang="en-US" dirty="0"/>
              <a:t>in judicial systems are produced within jurisdictions,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higher courts defeat lower </a:t>
            </a:r>
            <a:r>
              <a:rPr lang="en-US" dirty="0" smtClean="0"/>
              <a:t>courts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ONE:</a:t>
            </a:r>
            <a:br>
              <a:rPr lang="en-US" dirty="0"/>
            </a:br>
            <a:r>
              <a:rPr lang="en-US" sz="2800" dirty="0"/>
              <a:t>CONVENTION:  RULE QUALIFICATION, RULE EMENDATION, AND RULE PRIORITY</a:t>
            </a:r>
          </a:p>
        </p:txBody>
      </p:sp>
    </p:spTree>
    <p:extLst>
      <p:ext uri="{BB962C8B-B14F-4D97-AF65-F5344CB8AC3E}">
        <p14:creationId xmlns:p14="http://schemas.microsoft.com/office/powerpoint/2010/main" val="11022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should we characterize the force of an argument’s conclusion?</a:t>
            </a:r>
          </a:p>
          <a:p>
            <a:pPr lvl="1"/>
            <a:r>
              <a:rPr lang="en-US" dirty="0" smtClean="0"/>
              <a:t>True?</a:t>
            </a:r>
          </a:p>
          <a:p>
            <a:pPr lvl="1"/>
            <a:r>
              <a:rPr lang="en-US" dirty="0" err="1" smtClean="0"/>
              <a:t>Assertible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Provisional?</a:t>
            </a:r>
          </a:p>
          <a:p>
            <a:pPr lvl="1"/>
            <a:r>
              <a:rPr lang="en-US" dirty="0" smtClean="0"/>
              <a:t>Fallible and Corrigible?</a:t>
            </a:r>
          </a:p>
          <a:p>
            <a:pPr lvl="1"/>
            <a:r>
              <a:rPr lang="en-US" dirty="0" smtClean="0"/>
              <a:t>Not yet Negated or Rebutted?</a:t>
            </a:r>
          </a:p>
          <a:p>
            <a:pPr lvl="1"/>
            <a:r>
              <a:rPr lang="en-US" dirty="0" smtClean="0"/>
              <a:t>The output of a rule schema, which may be demoted through counter-argument?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TWO: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ASSERTION AND ARGUMENTATION:  A THIRD TRUTH VALUE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8718" y="3153508"/>
            <a:ext cx="8337972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This is what we mean</a:t>
            </a:r>
            <a:b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by “defeasible”!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6" name="Curved Connector 5"/>
          <p:cNvCxnSpPr/>
          <p:nvPr/>
        </p:nvCxnSpPr>
        <p:spPr>
          <a:xfrm>
            <a:off x="178718" y="4343400"/>
            <a:ext cx="1040482" cy="838200"/>
          </a:xfrm>
          <a:prstGeom prst="curvedConnector3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0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cutting planes in high dimensional space 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separate positive from negative examples </a:t>
            </a:r>
            <a:endParaRPr lang="en-US" dirty="0" smtClean="0"/>
          </a:p>
          <a:p>
            <a:pPr lvl="1"/>
            <a:r>
              <a:rPr lang="en-US" dirty="0" smtClean="0"/>
              <a:t>but are </a:t>
            </a:r>
            <a:r>
              <a:rPr lang="en-US" dirty="0"/>
              <a:t>not well defined, on first linguistic </a:t>
            </a:r>
            <a:r>
              <a:rPr lang="en-US" dirty="0" smtClean="0"/>
              <a:t>encounter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speaker and hearer understand that further distinctions will be made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hard cases </a:t>
            </a:r>
            <a:r>
              <a:rPr lang="en-US" dirty="0" smtClean="0"/>
              <a:t>arise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think lazy speaker, lazy predicates</a:t>
            </a:r>
          </a:p>
          <a:p>
            <a:pPr lvl="1"/>
            <a:r>
              <a:rPr lang="en-US" dirty="0" smtClean="0"/>
              <a:t>But are mathematicians lazy?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THREE: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LANGUAGE:  THE LAZY LEARNING OF OPEN TEXTURE, INCOMMENSURABILITY OF LANGUAGE, ELISION OF DETAIL, AND LEGISLATIVE COMPROMISE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64733"/>
            <a:ext cx="1527851" cy="14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9" y="762000"/>
            <a:ext cx="5927082" cy="441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 in Indiana, </a:t>
            </a:r>
            <a:endParaRPr lang="en-US" dirty="0" smtClean="0"/>
          </a:p>
          <a:p>
            <a:pPr lvl="1"/>
            <a:r>
              <a:rPr lang="en-US" dirty="0" smtClean="0"/>
              <a:t>their </a:t>
            </a:r>
            <a:r>
              <a:rPr lang="en-US" dirty="0"/>
              <a:t>version of Keith Miller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a guy named Doug </a:t>
            </a:r>
            <a:r>
              <a:rPr lang="en-US" dirty="0" err="1" smtClean="0"/>
              <a:t>Hofstaedter</a:t>
            </a:r>
            <a:endParaRPr lang="en-US" dirty="0"/>
          </a:p>
          <a:p>
            <a:endParaRPr lang="en-US" dirty="0"/>
          </a:p>
          <a:p>
            <a:r>
              <a:rPr lang="en-US" dirty="0"/>
              <a:t>Doug </a:t>
            </a:r>
            <a:r>
              <a:rPr lang="en-US" dirty="0" err="1"/>
              <a:t>Hofstaedter</a:t>
            </a:r>
            <a:r>
              <a:rPr lang="en-US" dirty="0"/>
              <a:t> is getting loud again these </a:t>
            </a:r>
            <a:r>
              <a:rPr lang="en-US" dirty="0" smtClean="0"/>
              <a:t>days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 about his famous </a:t>
            </a:r>
            <a:r>
              <a:rPr lang="en-US" dirty="0" smtClean="0"/>
              <a:t>book,</a:t>
            </a:r>
            <a:r>
              <a:rPr lang="en-US" baseline="0" dirty="0" smtClean="0"/>
              <a:t> </a:t>
            </a:r>
            <a:r>
              <a:rPr lang="en-US" i="1" dirty="0" err="1" smtClean="0"/>
              <a:t>Goedel</a:t>
            </a:r>
            <a:r>
              <a:rPr lang="en-US" i="1" dirty="0"/>
              <a:t>, Escher, </a:t>
            </a:r>
            <a:r>
              <a:rPr lang="en-US" i="1" dirty="0" smtClean="0"/>
              <a:t>Bach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about analogical </a:t>
            </a:r>
            <a:r>
              <a:rPr lang="en-US" dirty="0" smtClean="0"/>
              <a:t>reasoning</a:t>
            </a:r>
          </a:p>
          <a:p>
            <a:endParaRPr lang="en-US" dirty="0"/>
          </a:p>
          <a:p>
            <a:r>
              <a:rPr lang="en-US" dirty="0" smtClean="0"/>
              <a:t>Analogical reasoning is a form of defeasible reasoning!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FOUR: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REASON:  ANALOGICAL REASONING FROM PRECEDENT</a:t>
            </a:r>
          </a:p>
        </p:txBody>
      </p:sp>
    </p:spTree>
    <p:extLst>
      <p:ext uri="{BB962C8B-B14F-4D97-AF65-F5344CB8AC3E}">
        <p14:creationId xmlns:p14="http://schemas.microsoft.com/office/powerpoint/2010/main" val="32124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It may sound like </a:t>
            </a:r>
            <a:r>
              <a:rPr lang="en-US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Secessionist</a:t>
            </a:r>
            <a:r>
              <a:rPr lang="en-US" dirty="0"/>
              <a:t> language, but </a:t>
            </a:r>
            <a:endParaRPr lang="en-US" dirty="0" smtClean="0"/>
          </a:p>
          <a:p>
            <a:endParaRPr lang="en-US" dirty="0"/>
          </a:p>
          <a:p>
            <a:r>
              <a:rPr lang="en-US" sz="3600" i="1" dirty="0"/>
              <a:t>my support for defeasibility </a:t>
            </a:r>
            <a:endParaRPr lang="en-US" sz="3600" i="1" dirty="0" smtClean="0"/>
          </a:p>
          <a:p>
            <a:endParaRPr lang="en-US" dirty="0"/>
          </a:p>
          <a:p>
            <a:r>
              <a:rPr lang="en-US" u="sng" dirty="0" smtClean="0"/>
              <a:t>remains </a:t>
            </a:r>
          </a:p>
          <a:p>
            <a:pPr lvl="1"/>
            <a:r>
              <a:rPr lang="en-US" dirty="0" smtClean="0"/>
              <a:t>indisputable</a:t>
            </a:r>
            <a:r>
              <a:rPr lang="en-US" dirty="0"/>
              <a:t>, </a:t>
            </a:r>
          </a:p>
          <a:p>
            <a:pPr lvl="1"/>
            <a:r>
              <a:rPr lang="en-US" dirty="0" smtClean="0"/>
              <a:t>unalienable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sz="3200" b="1" dirty="0" smtClean="0"/>
              <a:t>INDEFEASIBLE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Away </a:t>
            </a:r>
            <a:br>
              <a:rPr lang="en-US" dirty="0" smtClean="0"/>
            </a:br>
            <a:r>
              <a:rPr lang="en-US" sz="3200" dirty="0" smtClean="0"/>
              <a:t>(To The Secessionists, Not Keith Miller!)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14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Regarding precedent and </a:t>
            </a:r>
            <a:r>
              <a:rPr lang="en-US" dirty="0" smtClean="0"/>
              <a:t>analogy:</a:t>
            </a:r>
          </a:p>
          <a:p>
            <a:endParaRPr lang="en-US" dirty="0" smtClean="0"/>
          </a:p>
          <a:p>
            <a:r>
              <a:rPr lang="en-US" dirty="0" smtClean="0"/>
              <a:t>“Do </a:t>
            </a:r>
            <a:r>
              <a:rPr lang="en-US" dirty="0"/>
              <a:t>you really think there must be precise agreement </a:t>
            </a:r>
          </a:p>
          <a:p>
            <a:pPr lvl="1"/>
            <a:r>
              <a:rPr lang="en-US" dirty="0"/>
              <a:t>on the meaning of the Constitution, </a:t>
            </a:r>
          </a:p>
          <a:p>
            <a:pPr lvl="1"/>
            <a:r>
              <a:rPr lang="en-US" dirty="0"/>
              <a:t>when it would suffice that there is </a:t>
            </a:r>
            <a:r>
              <a:rPr lang="en-US" dirty="0" smtClean="0"/>
              <a:t>(meta-)agreement </a:t>
            </a:r>
            <a:endParaRPr lang="en-US" dirty="0"/>
          </a:p>
          <a:p>
            <a:pPr lvl="1"/>
            <a:r>
              <a:rPr lang="en-US" dirty="0"/>
              <a:t>on how to resolve disagreements</a:t>
            </a:r>
          </a:p>
          <a:p>
            <a:pPr lvl="1"/>
            <a:r>
              <a:rPr lang="en-US" dirty="0"/>
              <a:t>on the meaning of the Constitution</a:t>
            </a:r>
            <a:r>
              <a:rPr lang="en-US" dirty="0" smtClean="0"/>
              <a:t>?“</a:t>
            </a:r>
          </a:p>
          <a:p>
            <a:endParaRPr lang="en-US" dirty="0" smtClean="0"/>
          </a:p>
          <a:p>
            <a:r>
              <a:rPr lang="en-US" dirty="0"/>
              <a:t>He responded, "yes,"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once asked Scalia…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that answer paradoxically undercuts the authority of his own answer,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since his authority as Supreme Court Justice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is to resolve disagreements on the meaning of the </a:t>
            </a:r>
            <a:r>
              <a:rPr lang="en-US" dirty="0" smtClean="0"/>
              <a:t>Constitution!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once asked Scalia…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43200"/>
            <a:ext cx="2100848" cy="303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643" y="3200400"/>
            <a:ext cx="6191249" cy="3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Keith Miller’s Retirement</a:t>
            </a:r>
          </a:p>
          <a:p>
            <a:r>
              <a:rPr lang="en-US" dirty="0" smtClean="0"/>
              <a:t>Précis </a:t>
            </a:r>
            <a:r>
              <a:rPr lang="en-US" dirty="0"/>
              <a:t>of a longer piece published in Peter </a:t>
            </a:r>
            <a:r>
              <a:rPr lang="en-US" dirty="0" err="1"/>
              <a:t>Boltuc's</a:t>
            </a:r>
            <a:r>
              <a:rPr lang="en-US" dirty="0"/>
              <a:t> Philosophy and Computing APA Newsletter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PATHS TO DEFEASIBILITY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</a:t>
            </a:r>
            <a:r>
              <a:rPr lang="en-US" dirty="0"/>
              <a:t>suggested to Keith that we </a:t>
            </a:r>
            <a:r>
              <a:rPr lang="en-US" dirty="0" smtClean="0"/>
              <a:t>collaborate</a:t>
            </a:r>
            <a:endParaRPr lang="en-US" dirty="0"/>
          </a:p>
          <a:p>
            <a:endParaRPr lang="en-US" dirty="0"/>
          </a:p>
          <a:p>
            <a:r>
              <a:rPr lang="en-US" dirty="0"/>
              <a:t>I told Keith that he really needs to read </a:t>
            </a:r>
            <a:r>
              <a:rPr lang="en-US" dirty="0" smtClean="0"/>
              <a:t>my guy</a:t>
            </a:r>
            <a:r>
              <a:rPr lang="en-US" dirty="0"/>
              <a:t>, Fred </a:t>
            </a:r>
            <a:r>
              <a:rPr lang="en-US" dirty="0" err="1"/>
              <a:t>Schauer</a:t>
            </a:r>
            <a:r>
              <a:rPr lang="en-US" dirty="0"/>
              <a:t>,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defeasibility and </a:t>
            </a:r>
            <a:r>
              <a:rPr lang="en-US" dirty="0" smtClean="0"/>
              <a:t>law</a:t>
            </a:r>
            <a:endParaRPr lang="en-US" dirty="0"/>
          </a:p>
          <a:p>
            <a:endParaRPr lang="en-US" dirty="0"/>
          </a:p>
          <a:p>
            <a:r>
              <a:rPr lang="en-US" dirty="0"/>
              <a:t>He </a:t>
            </a:r>
            <a:r>
              <a:rPr lang="en-US" dirty="0" smtClean="0"/>
              <a:t>replied </a:t>
            </a:r>
            <a:r>
              <a:rPr lang="en-US" dirty="0"/>
              <a:t>that I really need to read his guys, </a:t>
            </a:r>
            <a:r>
              <a:rPr lang="en-US" dirty="0" err="1"/>
              <a:t>Arkin</a:t>
            </a:r>
            <a:r>
              <a:rPr lang="en-US" dirty="0"/>
              <a:t> and </a:t>
            </a:r>
            <a:r>
              <a:rPr lang="en-US" dirty="0" err="1"/>
              <a:t>Asaro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RoboEthics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Touché, </a:t>
            </a:r>
            <a:r>
              <a:rPr lang="en-US" dirty="0"/>
              <a:t>Keith </a:t>
            </a:r>
            <a:r>
              <a:rPr lang="en-US" dirty="0" smtClean="0"/>
              <a:t>Miller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Since I couldn't convince Keith on the first day, </a:t>
            </a:r>
          </a:p>
          <a:p>
            <a:pPr lvl="1"/>
            <a:r>
              <a:rPr lang="en-US" dirty="0"/>
              <a:t>I will try again on his last </a:t>
            </a:r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 first got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whose opinions I </a:t>
            </a:r>
            <a:r>
              <a:rPr lang="en-US" dirty="0" smtClean="0"/>
              <a:t>care about:</a:t>
            </a:r>
          </a:p>
          <a:p>
            <a:endParaRPr lang="en-US" dirty="0"/>
          </a:p>
          <a:p>
            <a:r>
              <a:rPr lang="en-US" dirty="0" smtClean="0"/>
              <a:t>(leading Constitutional Law Scholar)</a:t>
            </a:r>
          </a:p>
          <a:p>
            <a:r>
              <a:rPr lang="en-US" dirty="0" smtClean="0"/>
              <a:t>(former Dean of JFK School of Government)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 he wrote something last year that seems treasonous to me:  </a:t>
            </a:r>
          </a:p>
          <a:p>
            <a:pPr lvl="1"/>
            <a:r>
              <a:rPr lang="en-US" dirty="0" smtClean="0"/>
              <a:t>“Is </a:t>
            </a:r>
            <a:r>
              <a:rPr lang="en-US" dirty="0"/>
              <a:t>Defeasibility an Essential Property of Law</a:t>
            </a:r>
            <a:r>
              <a:rPr lang="en-US" dirty="0" smtClean="0"/>
              <a:t>?”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Frederick </a:t>
            </a:r>
            <a:r>
              <a:rPr lang="en-US" dirty="0" err="1"/>
              <a:t>Schauer</a:t>
            </a:r>
            <a:r>
              <a:rPr lang="en-US" dirty="0"/>
              <a:t> is </a:t>
            </a:r>
            <a:r>
              <a:rPr lang="en-US" dirty="0" smtClean="0"/>
              <a:t>someone…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1148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0"/>
            <a:ext cx="1305059" cy="1624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621" y="990600"/>
            <a:ext cx="7066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Hurd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v. Rock Island Railroad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1698486"/>
            <a:ext cx="2514600" cy="150191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3" y="2286000"/>
            <a:ext cx="2283854" cy="33834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621" y="6211669"/>
            <a:ext cx="66095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Abe Lincoln:  Vampire Hunter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43000" y="4672797"/>
            <a:ext cx="2819400" cy="153887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" y="917272"/>
            <a:ext cx="7119622" cy="58280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38141" y="226353"/>
            <a:ext cx="76594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Original ICAIL 2001 Speaker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38600" y="838200"/>
            <a:ext cx="3962400" cy="25908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75514"/>
            <a:ext cx="6711569" cy="57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Schauer</a:t>
            </a:r>
            <a:r>
              <a:rPr lang="en-US" dirty="0"/>
              <a:t> actually finds room for defeasibility in a legal </a:t>
            </a:r>
            <a:r>
              <a:rPr lang="en-US" dirty="0" smtClean="0"/>
              <a:t>system</a:t>
            </a:r>
            <a:endParaRPr lang="en-US" dirty="0"/>
          </a:p>
          <a:p>
            <a:endParaRPr lang="en-US" dirty="0"/>
          </a:p>
          <a:p>
            <a:r>
              <a:rPr lang="en-US" dirty="0"/>
              <a:t>He permits ethics to override </a:t>
            </a:r>
            <a:r>
              <a:rPr lang="en-US" dirty="0" smtClean="0"/>
              <a:t>the </a:t>
            </a:r>
            <a:r>
              <a:rPr lang="en-US" dirty="0"/>
              <a:t>logic and language of law </a:t>
            </a:r>
          </a:p>
          <a:p>
            <a:pPr lvl="1"/>
            <a:r>
              <a:rPr lang="en-US" dirty="0"/>
              <a:t>on rare </a:t>
            </a:r>
            <a:r>
              <a:rPr lang="en-US" dirty="0" smtClean="0"/>
              <a:t>occasion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a legal system is truly justice-seeking, </a:t>
            </a:r>
          </a:p>
          <a:p>
            <a:pPr lvl="1"/>
            <a:r>
              <a:rPr lang="en-US" dirty="0"/>
              <a:t>it should be possible for common sense to override rule of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Essential But Desirable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That's </a:t>
            </a:r>
            <a:r>
              <a:rPr lang="en-US" dirty="0"/>
              <a:t>not the way we see things in my former research community:  </a:t>
            </a:r>
          </a:p>
          <a:p>
            <a:pPr lvl="1"/>
            <a:r>
              <a:rPr lang="en-US" dirty="0"/>
              <a:t>Artificial Intelligence and </a:t>
            </a:r>
            <a:r>
              <a:rPr lang="en-US" dirty="0" smtClean="0"/>
              <a:t>Law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Defeasibility </a:t>
            </a:r>
            <a:r>
              <a:rPr lang="en-US" dirty="0"/>
              <a:t>became essential to our work --</a:t>
            </a:r>
          </a:p>
          <a:p>
            <a:pPr lvl="1"/>
            <a:r>
              <a:rPr lang="en-US" dirty="0"/>
              <a:t>because even for a computer, logic is too </a:t>
            </a:r>
            <a:r>
              <a:rPr lang="en-US" dirty="0" smtClean="0"/>
              <a:t>rigid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way we see things, </a:t>
            </a:r>
          </a:p>
          <a:p>
            <a:pPr lvl="1"/>
            <a:r>
              <a:rPr lang="en-US" dirty="0"/>
              <a:t>those who like Fuzzy Logic,</a:t>
            </a:r>
          </a:p>
          <a:p>
            <a:pPr lvl="1"/>
            <a:r>
              <a:rPr lang="en-US" dirty="0"/>
              <a:t>are just on their way to Defeasible </a:t>
            </a:r>
            <a:r>
              <a:rPr lang="en-US" dirty="0" smtClean="0"/>
              <a:t>Logic</a:t>
            </a:r>
            <a:endParaRPr lang="en-US" dirty="0"/>
          </a:p>
          <a:p>
            <a:pPr lvl="1"/>
            <a:r>
              <a:rPr lang="en-US" dirty="0" smtClean="0"/>
              <a:t>like </a:t>
            </a:r>
            <a:r>
              <a:rPr lang="en-US" dirty="0"/>
              <a:t>the Springfield stop on the way to Barstow and San Bernardino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5715000" cy="4681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54391"/>
            <a:ext cx="89154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 to Keith Miller, </a:t>
            </a:r>
            <a:b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live in the city near a beautiful park</a:t>
            </a:r>
            <a:b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just off Route 66!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0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8134671" cy="18668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is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2286000"/>
            <a:ext cx="15439399" cy="35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go </a:t>
            </a:r>
            <a:r>
              <a:rPr lang="en-US" dirty="0" smtClean="0"/>
              <a:t>back </a:t>
            </a:r>
            <a:r>
              <a:rPr lang="en-US" dirty="0"/>
              <a:t>in </a:t>
            </a:r>
            <a:r>
              <a:rPr lang="en-US" dirty="0" smtClean="0"/>
              <a:t>history</a:t>
            </a:r>
            <a:r>
              <a:rPr lang="en-US" baseline="0" dirty="0" smtClean="0"/>
              <a:t> (a.k.a., South on Sixth):</a:t>
            </a:r>
            <a:endParaRPr lang="en-US" dirty="0"/>
          </a:p>
          <a:p>
            <a:endParaRPr lang="en-US" dirty="0"/>
          </a:p>
          <a:p>
            <a:r>
              <a:rPr lang="en-US" dirty="0"/>
              <a:t>James Madison's Declaration of Rights,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community </a:t>
            </a:r>
            <a:r>
              <a:rPr lang="en-US" i="1" u="sng" dirty="0"/>
              <a:t>hath</a:t>
            </a:r>
            <a:r>
              <a:rPr lang="en-US" i="1" dirty="0"/>
              <a:t> an indubitable, inalienable, and </a:t>
            </a:r>
            <a:r>
              <a:rPr lang="en-US" i="1" u="sng" dirty="0"/>
              <a:t>indefeasible</a:t>
            </a:r>
            <a:r>
              <a:rPr lang="en-US" i="1" dirty="0"/>
              <a:t> right</a:t>
            </a:r>
            <a:r>
              <a:rPr lang="en-US" dirty="0" smtClean="0"/>
              <a:t>...” </a:t>
            </a:r>
            <a:endParaRPr lang="en-US" dirty="0"/>
          </a:p>
          <a:p>
            <a:endParaRPr lang="en-US" dirty="0"/>
          </a:p>
          <a:p>
            <a:r>
              <a:rPr lang="en-US" dirty="0"/>
              <a:t>John Adams,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The </a:t>
            </a:r>
            <a:r>
              <a:rPr lang="en-US" i="1" dirty="0"/>
              <a:t>people </a:t>
            </a:r>
            <a:r>
              <a:rPr lang="en-US" i="1" u="sng" dirty="0"/>
              <a:t>have a right</a:t>
            </a:r>
            <a:r>
              <a:rPr lang="en-US" i="1" dirty="0"/>
              <a:t>, an indisputable, unalienable, </a:t>
            </a:r>
            <a:r>
              <a:rPr lang="en-US" i="1" u="sng" dirty="0"/>
              <a:t>indefeasible</a:t>
            </a:r>
            <a:r>
              <a:rPr lang="en-US" i="1" dirty="0"/>
              <a:t>, divine right</a:t>
            </a:r>
            <a:r>
              <a:rPr lang="en-US" dirty="0" smtClean="0"/>
              <a:t>...”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Among secessionists, the more you hated Abe Lincoln, the more "indefeasible" your state rights </a:t>
            </a:r>
            <a:r>
              <a:rPr lang="en-US" dirty="0" smtClean="0"/>
              <a:t>seemed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“Indefeasible!”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109</TotalTime>
  <Words>749</Words>
  <Application>Microsoft Office PowerPoint</Application>
  <PresentationFormat>On-screen Show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“Keith, you have got to read some Fred Schauer on defeasible rules”</vt:lpstr>
      <vt:lpstr>FOUR PATHS TO DEFEASIBILITY</vt:lpstr>
      <vt:lpstr>When I first got here…</vt:lpstr>
      <vt:lpstr>Frederick Schauer is someone…</vt:lpstr>
      <vt:lpstr>PowerPoint Presentation</vt:lpstr>
      <vt:lpstr>Not Essential But Desirable</vt:lpstr>
      <vt:lpstr>PowerPoint Presentation</vt:lpstr>
      <vt:lpstr>What it is</vt:lpstr>
      <vt:lpstr>“Indefeasible!”</vt:lpstr>
      <vt:lpstr>“Indefeasible!”</vt:lpstr>
      <vt:lpstr>PowerPoint Presentation</vt:lpstr>
      <vt:lpstr>ONE: CONVENTION:  RULE QUALIFICATION, RULE EMENDATION, AND RULE PRIORITY</vt:lpstr>
      <vt:lpstr>TWO: ASSERTION AND ARGUMENTATION:  A THIRD TRUTH VALUE</vt:lpstr>
      <vt:lpstr>THREE: LANGUAGE:  THE LAZY LEARNING OF OPEN TEXTURE, INCOMMENSURABILITY OF LANGUAGE, ELISION OF DETAIL, AND LEGISLATIVE COMPROMISE</vt:lpstr>
      <vt:lpstr>FOUR: REASON:  ANALOGICAL REASONING FROM PRECEDENT</vt:lpstr>
      <vt:lpstr>Go Away  (To The Secessionists, Not Keith Miller!)</vt:lpstr>
      <vt:lpstr>Supplemental Slides</vt:lpstr>
      <vt:lpstr>I once asked Scalia…</vt:lpstr>
      <vt:lpstr>I once asked Scalia…</vt:lpstr>
    </vt:vector>
  </TitlesOfParts>
  <Company>University of Illinois Springfield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“Keith, you have got to read some Fred Schauer on defeasible rules”</dc:title>
  <dc:creator>Loui, Ronald</dc:creator>
  <cp:lastModifiedBy>Loui, Ronald</cp:lastModifiedBy>
  <cp:revision>44</cp:revision>
  <dcterms:created xsi:type="dcterms:W3CDTF">2013-05-02T21:47:47Z</dcterms:created>
  <dcterms:modified xsi:type="dcterms:W3CDTF">2013-05-02T23:37:36Z</dcterms:modified>
</cp:coreProperties>
</file>